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90" r:id="rId4"/>
    <p:sldId id="258" r:id="rId5"/>
    <p:sldId id="262" r:id="rId6"/>
    <p:sldId id="263" r:id="rId7"/>
    <p:sldId id="264" r:id="rId8"/>
    <p:sldId id="265" r:id="rId9"/>
    <p:sldId id="267" r:id="rId10"/>
    <p:sldId id="266" r:id="rId11"/>
    <p:sldId id="288" r:id="rId12"/>
    <p:sldId id="271" r:id="rId13"/>
    <p:sldId id="272" r:id="rId14"/>
    <p:sldId id="260" r:id="rId15"/>
    <p:sldId id="282" r:id="rId16"/>
    <p:sldId id="273" r:id="rId17"/>
    <p:sldId id="289" r:id="rId18"/>
    <p:sldId id="274" r:id="rId19"/>
    <p:sldId id="277" r:id="rId20"/>
    <p:sldId id="286" r:id="rId21"/>
    <p:sldId id="261" r:id="rId22"/>
    <p:sldId id="283" r:id="rId23"/>
    <p:sldId id="27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52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8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0D2E36-3E9D-4411-9CFB-04810B491E08}" type="datetimeFigureOut">
              <a:rPr lang="en-GB" smtClean="0"/>
              <a:t>11/02/2018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A3D7C-B5EC-403F-A402-F7A0E3A53F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980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Nice graph and how did we get here. Put TLS derived images throughout the presentation + references where appropriate.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DA3D7C-B5EC-403F-A402-F7A0E3A53F0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624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Moore ‘inexpensive instrument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DA3D7C-B5EC-403F-A402-F7A0E3A53F0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4881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need to re-do this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DA3D7C-B5EC-403F-A402-F7A0E3A53F0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201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Wytham</a:t>
            </a:r>
            <a:r>
              <a:rPr lang="en-GB" dirty="0"/>
              <a:t> vs Borneo Context – storms.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DA3D7C-B5EC-403F-A402-F7A0E3A53F0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1300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Just Pythagoras! You get pretty much the same result if the last two steps are performed in the other order. This step assumes the tree is a cylinder! If you want to extract resonant frequencies – do it before this point!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DA3D7C-B5EC-403F-A402-F7A0E3A53F0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2383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Link to the function.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DA3D7C-B5EC-403F-A402-F7A0E3A53F0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31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Mean vs max wind speed?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DA3D7C-B5EC-403F-A402-F7A0E3A53F0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6153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Power law fitting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DA3D7C-B5EC-403F-A402-F7A0E3A53F0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6719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757AC6-6681-44A2-A393-A3D89D3519E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719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54E13-5D80-4305-907D-C8F84896E0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6EB6C3-6D0E-423A-BAB8-6C9B65D9F7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3CF77-CB33-422D-85AE-FAE9136BF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5B845-D728-4A2A-BAA2-3994DC739022}" type="datetimeFigureOut">
              <a:rPr lang="en-GB" smtClean="0"/>
              <a:t>11/02/2018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8787D0-CC0B-449F-AAF8-DEAD903DE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3C080-2553-45B6-87F2-A56074156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4A0AB-E61B-4D70-BC2A-27B53B860E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8392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4C2AF-04F5-4107-930A-295564A00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B92A99-AD3A-4E19-B43B-3E362D1B9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FD927-CF11-4E1F-9642-5D047B6D7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5B845-D728-4A2A-BAA2-3994DC739022}" type="datetimeFigureOut">
              <a:rPr lang="en-GB" smtClean="0"/>
              <a:t>11/02/2018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91F0F-C736-4A50-9AB7-135DBCFBC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E80EB-ABA9-440C-8602-8C5071F8D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4A0AB-E61B-4D70-BC2A-27B53B860E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3798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45661D-98EE-458B-AB2A-BC820AFD35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86B151-7A72-4131-A95B-764ADE401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22314-7B93-4581-B1DA-A188C721F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5B845-D728-4A2A-BAA2-3994DC739022}" type="datetimeFigureOut">
              <a:rPr lang="en-GB" smtClean="0"/>
              <a:t>11/02/2018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9B1AF-1935-463F-A717-6BAB56E48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571B0-3687-48D9-B099-B2F776341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4A0AB-E61B-4D70-BC2A-27B53B860E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812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89F04-48F2-47AC-BF3C-7CBDF3BDE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D7D17-820B-42CA-BB3D-2C70B93FF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077BF-2BA7-463F-B5DD-79DEBA5A0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5B845-D728-4A2A-BAA2-3994DC739022}" type="datetimeFigureOut">
              <a:rPr lang="en-GB" smtClean="0"/>
              <a:t>11/02/2018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B7ED0-3881-441A-B52F-D1EF11814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5184F-9A2B-4F82-A1A3-848D8196E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4A0AB-E61B-4D70-BC2A-27B53B860E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6267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A315-F6CD-4E72-BF66-AF91A2958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60E649-417C-499C-8A26-0A24B238E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E610E-9EA4-4584-AA3F-026EFEA3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5B845-D728-4A2A-BAA2-3994DC739022}" type="datetimeFigureOut">
              <a:rPr lang="en-GB" smtClean="0"/>
              <a:t>11/02/2018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EFFB2-B639-4F7A-AC81-09314556F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799BF-BF77-42F8-8C1B-8D09DE2EB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4A0AB-E61B-4D70-BC2A-27B53B860E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13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614C1-1C6C-45F9-8611-C8EBCFB4E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767DB-9720-4538-AD7D-952C0EEC27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1774C7-C10C-40D9-BF80-E55F9888FB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FDAE86-DB4E-4918-A266-D3FD0D875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5B845-D728-4A2A-BAA2-3994DC739022}" type="datetimeFigureOut">
              <a:rPr lang="en-GB" smtClean="0"/>
              <a:t>11/02/2018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DB7AD3-9B83-420D-B555-17FD6C610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AD085-8C70-400E-8E4C-BA0315787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4A0AB-E61B-4D70-BC2A-27B53B860E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9681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D94AF-ECCF-4EDA-8D98-75035FEB0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B494F-DB29-427F-B86F-69603F382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707035-C30E-4CEF-A515-AA75F7A74C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6DF693-D3C7-4893-BEA9-367849991F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15443A-32F2-4599-8753-03370BD634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27BC30-3C8B-4BA0-A3B8-1ABF176E5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5B845-D728-4A2A-BAA2-3994DC739022}" type="datetimeFigureOut">
              <a:rPr lang="en-GB" smtClean="0"/>
              <a:t>11/02/2018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C75F47-2C1E-4634-8B55-37DFBD7D8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6A5557-9AEE-491B-81C0-8A321E4DC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4A0AB-E61B-4D70-BC2A-27B53B860E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7746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2CD25-B79C-4D0F-9B8E-A574AFA60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C4DABE-8EF3-47C3-B51D-802B6405C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5B845-D728-4A2A-BAA2-3994DC739022}" type="datetimeFigureOut">
              <a:rPr lang="en-GB" smtClean="0"/>
              <a:t>11/02/2018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047D54-E0B1-4A85-A329-851D9C848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EAB2DE-CF27-40B4-B0D8-349FAAAF8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4A0AB-E61B-4D70-BC2A-27B53B860E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699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393D7F-831C-4D99-B49D-B2E266675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5B845-D728-4A2A-BAA2-3994DC739022}" type="datetimeFigureOut">
              <a:rPr lang="en-GB" smtClean="0"/>
              <a:t>11/02/2018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A2D29D-D7FA-4733-B592-4C6787CD2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32AC9-FDA5-486D-B00E-077DFC8C9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4A0AB-E61B-4D70-BC2A-27B53B860E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6540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AE381-B20C-4265-8C6B-8F7AC6039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6970A-DD70-4D40-A340-6D4ACFB73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88DDA9-6EE1-42BA-8DBF-85CBF0E73E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DE30BE-2130-41F4-95E8-C34DFE3CB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5B845-D728-4A2A-BAA2-3994DC739022}" type="datetimeFigureOut">
              <a:rPr lang="en-GB" smtClean="0"/>
              <a:t>11/02/2018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E4B014-27A5-47E4-8D97-9B64B7796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EB15A0-FD12-4A33-9753-8B294EACB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4A0AB-E61B-4D70-BC2A-27B53B860E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4501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DD2D-D974-4981-88C6-AA52708CF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81E8A7-C58E-421A-A025-8C1D348FCB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47A8DE-F6EF-4048-9F65-06B6F48D10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68C69A-8CED-4D20-B3A6-3ADE34C7F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5B845-D728-4A2A-BAA2-3994DC739022}" type="datetimeFigureOut">
              <a:rPr lang="en-GB" smtClean="0"/>
              <a:t>11/02/2018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3F1FF-29D7-4384-BFDE-DB807B221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891774-0164-4E08-A9D2-6B275B8D8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4A0AB-E61B-4D70-BC2A-27B53B860E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2600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DE17FB-CA01-4216-93F5-4DE0862FA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EDBD35-55C7-4099-8924-502F1A96C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D2721-130E-4239-9F4C-664A6246BC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5B845-D728-4A2A-BAA2-3994DC739022}" type="datetimeFigureOut">
              <a:rPr lang="en-GB" smtClean="0"/>
              <a:t>11/02/2018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9AE4B-DD08-44F2-B21D-55F9DAB0FF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24ABA-9895-4584-8B5A-CBB8849690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4A0AB-E61B-4D70-BC2A-27B53B860E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4654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A82D4-5CEA-4E20-BF84-7AABE49246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382" y="439707"/>
            <a:ext cx="6354725" cy="1161902"/>
          </a:xfrm>
        </p:spPr>
        <p:txBody>
          <a:bodyPr/>
          <a:lstStyle/>
          <a:p>
            <a:r>
              <a:rPr lang="en-GB" dirty="0"/>
              <a:t>Strain gauge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7A6860-A313-4410-A8CD-807FE41001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5366" y="1722012"/>
            <a:ext cx="5796788" cy="1973665"/>
          </a:xfrm>
        </p:spPr>
        <p:txBody>
          <a:bodyPr>
            <a:normAutofit/>
          </a:bodyPr>
          <a:lstStyle/>
          <a:p>
            <a:r>
              <a:rPr lang="en-GB" dirty="0"/>
              <a:t>tobydjackson@gmail.com</a:t>
            </a:r>
          </a:p>
          <a:p>
            <a:r>
              <a:rPr lang="en-GB" dirty="0"/>
              <a:t>github.com/</a:t>
            </a:r>
            <a:r>
              <a:rPr lang="en-GB" dirty="0" err="1"/>
              <a:t>TobyDJackson</a:t>
            </a:r>
            <a:r>
              <a:rPr lang="en-GB" dirty="0"/>
              <a:t>/</a:t>
            </a:r>
          </a:p>
          <a:p>
            <a:r>
              <a:rPr lang="en-GB" dirty="0"/>
              <a:t>DOI &amp; Link for </a:t>
            </a:r>
            <a:r>
              <a:rPr lang="en-GB" dirty="0" err="1"/>
              <a:t>Wytham</a:t>
            </a:r>
            <a:r>
              <a:rPr lang="en-GB" dirty="0"/>
              <a:t> </a:t>
            </a:r>
          </a:p>
          <a:p>
            <a:r>
              <a:rPr lang="en-GB" dirty="0"/>
              <a:t>DOI &amp; Link for </a:t>
            </a:r>
            <a:r>
              <a:rPr lang="en-GB" dirty="0" err="1"/>
              <a:t>Danum</a:t>
            </a:r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42B20C8-A541-4704-852B-2CFB1D311F86}"/>
              </a:ext>
            </a:extLst>
          </p:cNvPr>
          <p:cNvGrpSpPr/>
          <p:nvPr/>
        </p:nvGrpSpPr>
        <p:grpSpPr>
          <a:xfrm>
            <a:off x="1513571" y="3816080"/>
            <a:ext cx="10065072" cy="3213753"/>
            <a:chOff x="-615013" y="-83821"/>
            <a:chExt cx="6207336" cy="210312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4780120-87B4-46CE-B61D-02530A53FB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9" r="38199" b="34150"/>
            <a:stretch/>
          </p:blipFill>
          <p:spPr bwMode="auto">
            <a:xfrm>
              <a:off x="2223359" y="-83821"/>
              <a:ext cx="3368964" cy="1971676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AA951A0-06D2-450C-A30E-3431D9186D3A}"/>
                </a:ext>
              </a:extLst>
            </p:cNvPr>
            <p:cNvSpPr/>
            <p:nvPr/>
          </p:nvSpPr>
          <p:spPr>
            <a:xfrm>
              <a:off x="0" y="0"/>
              <a:ext cx="5518150" cy="20193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pic>
          <p:nvPicPr>
            <p:cNvPr id="16" name="Picture 15" descr="C:\Users\Toby\AppData\Local\Microsoft\Windows\INetCacheContent.Word\IMG_0515.jpg">
              <a:extLst>
                <a:ext uri="{FF2B5EF4-FFF2-40B4-BE49-F238E27FC236}">
                  <a16:creationId xmlns:a16="http://schemas.microsoft.com/office/drawing/2014/main" id="{A99DFE6D-747A-4A85-8B8A-A694B162BB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84"/>
            <a:stretch/>
          </p:blipFill>
          <p:spPr bwMode="auto">
            <a:xfrm>
              <a:off x="-615013" y="-69215"/>
              <a:ext cx="2290577" cy="1827654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EF85C093-839D-4100-88E5-DDAE91D7C2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059" y="276668"/>
            <a:ext cx="4558678" cy="341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431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0A53D-D168-4AD3-B4F5-E607A8A25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3. Remove offsets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3DAA0D-0DB1-48B3-BF2F-43CD1B4F8D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63" y="1584251"/>
            <a:ext cx="10358429" cy="4879791"/>
          </a:xfrm>
        </p:spPr>
      </p:pic>
    </p:spTree>
    <p:extLst>
      <p:ext uri="{BB962C8B-B14F-4D97-AF65-F5344CB8AC3E}">
        <p14:creationId xmlns:p14="http://schemas.microsoft.com/office/powerpoint/2010/main" val="210541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0A53D-D168-4AD3-B4F5-E607A8A25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3. Remove offsets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96E438-3884-45A4-A1DC-5C21D348C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22" y="1435396"/>
            <a:ext cx="11050217" cy="5205688"/>
          </a:xfrm>
        </p:spPr>
      </p:pic>
    </p:spTree>
    <p:extLst>
      <p:ext uri="{BB962C8B-B14F-4D97-AF65-F5344CB8AC3E}">
        <p14:creationId xmlns:p14="http://schemas.microsoft.com/office/powerpoint/2010/main" val="4069643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0A53D-D168-4AD3-B4F5-E607A8A25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4. Max strain (4Hz)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DF6390-2BC4-4C17-B8E0-1D91C23F5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413" y="1402272"/>
            <a:ext cx="5910753" cy="530391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3FA759D-1720-4CC0-9A44-802DC264D765}"/>
              </a:ext>
            </a:extLst>
          </p:cNvPr>
          <p:cNvSpPr/>
          <p:nvPr/>
        </p:nvSpPr>
        <p:spPr>
          <a:xfrm>
            <a:off x="9455002" y="365597"/>
            <a:ext cx="2158410" cy="2073349"/>
          </a:xfrm>
          <a:prstGeom prst="ellipse">
            <a:avLst/>
          </a:prstGeom>
          <a:noFill/>
          <a:ln w="76200">
            <a:solidFill>
              <a:srgbClr val="8152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8839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D9BFC-D57C-465F-9E67-89EFDDAF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5. Max hourly / minute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BCC2D9-51B5-4077-8AB9-2C95AC427D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4" r="21954"/>
          <a:stretch/>
        </p:blipFill>
        <p:spPr>
          <a:xfrm>
            <a:off x="157717" y="2506662"/>
            <a:ext cx="6370674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92C368-70E3-42A4-A54F-120CED027E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9"/>
          <a:stretch/>
        </p:blipFill>
        <p:spPr>
          <a:xfrm>
            <a:off x="5142615" y="1368360"/>
            <a:ext cx="7049385" cy="365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433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1F0AC10-408B-4351-8E35-C43D5971E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832" y="4275603"/>
            <a:ext cx="5619149" cy="244760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9A3C01D-E047-4975-A082-195BF3F60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5. Max hourly / minute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D6B22-1D1E-4260-A893-04B63ACE9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75" y="1478038"/>
            <a:ext cx="5667832" cy="524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285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7AAB02-9E54-4AA8-BB47-004A58A06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201" y="1641069"/>
            <a:ext cx="5873221" cy="487092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979CDAB-8AC3-4D3C-9C5C-52F6D695486E}"/>
              </a:ext>
            </a:extLst>
          </p:cNvPr>
          <p:cNvSpPr txBox="1">
            <a:spLocks/>
          </p:cNvSpPr>
          <p:nvPr/>
        </p:nvSpPr>
        <p:spPr>
          <a:xfrm>
            <a:off x="838200" y="3899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5. Max hourly / minute</a:t>
            </a:r>
          </a:p>
        </p:txBody>
      </p:sp>
    </p:spTree>
    <p:extLst>
      <p:ext uri="{BB962C8B-B14F-4D97-AF65-F5344CB8AC3E}">
        <p14:creationId xmlns:p14="http://schemas.microsoft.com/office/powerpoint/2010/main" val="1036131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D9BFC-D57C-465F-9E67-89EFDDAF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5. Max hourly / minute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A02C9A-D6A7-4B0D-B7DD-CC1580653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99" y="1500400"/>
            <a:ext cx="3520544" cy="26404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4308BD-81BD-45C8-BA2F-0E24E34BA7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99" y="4185672"/>
            <a:ext cx="3520543" cy="26404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83C247-BEFC-415D-84D4-4DA8E3E9BF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566" y="1797584"/>
            <a:ext cx="6368234" cy="477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09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42754-15EA-4858-AB94-9A0623CFA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6. Extrapolating up to breaking strain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68581-3A04-4B6D-9B62-416B15285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031" y="1838118"/>
            <a:ext cx="6178112" cy="46335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6C6EA9-C899-4996-B164-050A7857B3F9}"/>
                  </a:ext>
                </a:extLst>
              </p:cNvPr>
              <p:cNvSpPr txBox="1"/>
              <p:nvPr/>
            </p:nvSpPr>
            <p:spPr>
              <a:xfrm>
                <a:off x="7187608" y="4676459"/>
                <a:ext cx="3944679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bSup>
                        <m:sSubSupPr>
                          <m:ctrlPr>
                            <a:rPr lang="en-GB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𝑤𝑠</m:t>
                          </m:r>
                        </m:sub>
                        <m:sup>
                          <m:r>
                            <a:rPr lang="en-GB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GB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6C6EA9-C899-4996-B164-050A7857B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608" y="4676459"/>
                <a:ext cx="394467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0351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42754-15EA-4858-AB94-9A0623CFA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6. Extrapolating up to breaking strain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CB0784-F928-41B3-BFDA-113EB7963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88" y="1477344"/>
            <a:ext cx="11163424" cy="525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61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42754-15EA-4858-AB94-9A0623CFA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6. Extrapolating up to breaking strain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C7B31D-DEA1-4522-A1E2-5CAA1D7A2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279" y="1350335"/>
            <a:ext cx="6463314" cy="5347623"/>
          </a:xfrm>
        </p:spPr>
      </p:pic>
    </p:spTree>
    <p:extLst>
      <p:ext uri="{BB962C8B-B14F-4D97-AF65-F5344CB8AC3E}">
        <p14:creationId xmlns:p14="http://schemas.microsoft.com/office/powerpoint/2010/main" val="3222842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E78CA-C75B-4D63-B3A2-0D3940661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088" y="439552"/>
            <a:ext cx="2787502" cy="1325563"/>
          </a:xfrm>
        </p:spPr>
        <p:txBody>
          <a:bodyPr/>
          <a:lstStyle/>
          <a:p>
            <a:r>
              <a:rPr lang="en-GB" b="1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C536A-D77C-4AC7-8250-F83320EE9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3855" y="1939518"/>
            <a:ext cx="446836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Collect data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GB" dirty="0"/>
              <a:t>Resonant frequency analysis 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GB" dirty="0"/>
              <a:t>Availability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Calibrate data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GB" dirty="0"/>
              <a:t>Size of calliper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GB" dirty="0"/>
              <a:t>Coefficient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GB" dirty="0"/>
              <a:t>Angle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Remove offsets</a:t>
            </a:r>
          </a:p>
          <a:p>
            <a:pPr marL="0" indent="0">
              <a:buNone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CF15A9C-54EA-41E2-B9C5-ABC70D500913}"/>
              </a:ext>
            </a:extLst>
          </p:cNvPr>
          <p:cNvSpPr txBox="1">
            <a:spLocks/>
          </p:cNvSpPr>
          <p:nvPr/>
        </p:nvSpPr>
        <p:spPr>
          <a:xfrm>
            <a:off x="6393713" y="1939518"/>
            <a:ext cx="4961860" cy="4110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4.   Max strain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GB" dirty="0"/>
              <a:t>Cylinder assumption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GB" dirty="0" err="1"/>
              <a:t>Streamwise</a:t>
            </a:r>
            <a:r>
              <a:rPr lang="en-GB" dirty="0"/>
              <a:t> / cross-stream</a:t>
            </a:r>
          </a:p>
          <a:p>
            <a:pPr marL="0" indent="0">
              <a:buNone/>
            </a:pPr>
            <a:r>
              <a:rPr lang="en-GB" dirty="0"/>
              <a:t>5.   Max strain per hour /minute</a:t>
            </a:r>
          </a:p>
          <a:p>
            <a:pPr marL="514350" indent="-514350">
              <a:buAutoNum type="arabicPeriod" startAt="6"/>
            </a:pPr>
            <a:r>
              <a:rPr lang="en-GB" dirty="0"/>
              <a:t>Extrapolation up to breaking strain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GB" dirty="0"/>
              <a:t>n==2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GB" dirty="0"/>
              <a:t>Power law fits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GB" dirty="0"/>
              <a:t>Log-log fits</a:t>
            </a:r>
          </a:p>
          <a:p>
            <a:pPr marL="971550" lvl="1" indent="-514350">
              <a:buFont typeface="+mj-lt"/>
              <a:buAutoNum type="alphaLcParenR"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0651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42754-15EA-4858-AB94-9A0623CFA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6. Extrapolating up to breaking strain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8474DE-E143-4E12-B93A-CC51F0990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796" y="1451951"/>
            <a:ext cx="10004516" cy="507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440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0EF9B-B70A-46FB-A225-B3898CA88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931" y="310324"/>
            <a:ext cx="10515600" cy="1325563"/>
          </a:xfrm>
        </p:spPr>
        <p:txBody>
          <a:bodyPr/>
          <a:lstStyle/>
          <a:p>
            <a:r>
              <a:rPr lang="en-GB" b="1" dirty="0"/>
              <a:t>Sensitivity Analysis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8523C43-2CC0-44D8-A5FE-2B111A739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137154"/>
              </p:ext>
            </p:extLst>
          </p:nvPr>
        </p:nvGraphicFramePr>
        <p:xfrm>
          <a:off x="816935" y="2008027"/>
          <a:ext cx="6647124" cy="20869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7854">
                  <a:extLst>
                    <a:ext uri="{9D8B030D-6E8A-4147-A177-3AD203B41FA5}">
                      <a16:colId xmlns:a16="http://schemas.microsoft.com/office/drawing/2014/main" val="2116070722"/>
                    </a:ext>
                  </a:extLst>
                </a:gridCol>
                <a:gridCol w="1107854">
                  <a:extLst>
                    <a:ext uri="{9D8B030D-6E8A-4147-A177-3AD203B41FA5}">
                      <a16:colId xmlns:a16="http://schemas.microsoft.com/office/drawing/2014/main" val="3281573933"/>
                    </a:ext>
                  </a:extLst>
                </a:gridCol>
                <a:gridCol w="1107854">
                  <a:extLst>
                    <a:ext uri="{9D8B030D-6E8A-4147-A177-3AD203B41FA5}">
                      <a16:colId xmlns:a16="http://schemas.microsoft.com/office/drawing/2014/main" val="1791934256"/>
                    </a:ext>
                  </a:extLst>
                </a:gridCol>
                <a:gridCol w="1107854">
                  <a:extLst>
                    <a:ext uri="{9D8B030D-6E8A-4147-A177-3AD203B41FA5}">
                      <a16:colId xmlns:a16="http://schemas.microsoft.com/office/drawing/2014/main" val="2125995824"/>
                    </a:ext>
                  </a:extLst>
                </a:gridCol>
                <a:gridCol w="1107854">
                  <a:extLst>
                    <a:ext uri="{9D8B030D-6E8A-4147-A177-3AD203B41FA5}">
                      <a16:colId xmlns:a16="http://schemas.microsoft.com/office/drawing/2014/main" val="3529217420"/>
                    </a:ext>
                  </a:extLst>
                </a:gridCol>
                <a:gridCol w="1107854">
                  <a:extLst>
                    <a:ext uri="{9D8B030D-6E8A-4147-A177-3AD203B41FA5}">
                      <a16:colId xmlns:a16="http://schemas.microsoft.com/office/drawing/2014/main" val="1984638203"/>
                    </a:ext>
                  </a:extLst>
                </a:gridCol>
              </a:tblGrid>
              <a:tr h="410507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Window length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CWS estimates (quadratic, m/s)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091563"/>
                  </a:ext>
                </a:extLst>
              </a:tr>
              <a:tr h="318958">
                <a:tc gridSpan="2" vMerge="1">
                  <a:txBody>
                    <a:bodyPr/>
                    <a:lstStyle/>
                    <a:p>
                      <a:pPr algn="ctr"/>
                      <a:endParaRPr lang="en-GB" sz="1600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 vMerge="1">
                  <a:txBody>
                    <a:bodyPr/>
                    <a:lstStyle/>
                    <a:p>
                      <a:pPr algn="ctr"/>
                      <a:endParaRPr lang="en-GB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Tree 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Tree 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Tree 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Tree 21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37409804"/>
                  </a:ext>
                </a:extLst>
              </a:tr>
              <a:tr h="318958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1000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4.16 mins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25.0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35.4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33.8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33.0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65871572"/>
                  </a:ext>
                </a:extLst>
              </a:tr>
              <a:tr h="318958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5000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20.8 mins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25.3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38.6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34.2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33.0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02648998"/>
                  </a:ext>
                </a:extLst>
              </a:tr>
              <a:tr h="318958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15,000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1.02 hours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25.5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38.7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33.3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32.5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52689804"/>
                  </a:ext>
                </a:extLst>
              </a:tr>
              <a:tr h="318958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45,000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3.08 hours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24.4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37.6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33.2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32.1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858233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19F3FA0-2272-42B4-8475-3050FE49A9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412835"/>
              </p:ext>
            </p:extLst>
          </p:nvPr>
        </p:nvGraphicFramePr>
        <p:xfrm>
          <a:off x="816931" y="4465841"/>
          <a:ext cx="6647128" cy="1341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2821">
                  <a:extLst>
                    <a:ext uri="{9D8B030D-6E8A-4147-A177-3AD203B41FA5}">
                      <a16:colId xmlns:a16="http://schemas.microsoft.com/office/drawing/2014/main" val="2116070722"/>
                    </a:ext>
                  </a:extLst>
                </a:gridCol>
                <a:gridCol w="1111411">
                  <a:extLst>
                    <a:ext uri="{9D8B030D-6E8A-4147-A177-3AD203B41FA5}">
                      <a16:colId xmlns:a16="http://schemas.microsoft.com/office/drawing/2014/main" val="1791934256"/>
                    </a:ext>
                  </a:extLst>
                </a:gridCol>
                <a:gridCol w="1111411">
                  <a:extLst>
                    <a:ext uri="{9D8B030D-6E8A-4147-A177-3AD203B41FA5}">
                      <a16:colId xmlns:a16="http://schemas.microsoft.com/office/drawing/2014/main" val="2125995824"/>
                    </a:ext>
                  </a:extLst>
                </a:gridCol>
                <a:gridCol w="1111411">
                  <a:extLst>
                    <a:ext uri="{9D8B030D-6E8A-4147-A177-3AD203B41FA5}">
                      <a16:colId xmlns:a16="http://schemas.microsoft.com/office/drawing/2014/main" val="3529217420"/>
                    </a:ext>
                  </a:extLst>
                </a:gridCol>
                <a:gridCol w="1090074">
                  <a:extLst>
                    <a:ext uri="{9D8B030D-6E8A-4147-A177-3AD203B41FA5}">
                      <a16:colId xmlns:a16="http://schemas.microsoft.com/office/drawing/2014/main" val="1984638203"/>
                    </a:ext>
                  </a:extLst>
                </a:gridCol>
              </a:tblGrid>
              <a:tr h="321912">
                <a:tc rowSpan="2"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Fitting type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CWS estimates (1000 point window, m/s)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091563"/>
                  </a:ext>
                </a:extLst>
              </a:tr>
              <a:tr h="321912">
                <a:tc vMerge="1">
                  <a:txBody>
                    <a:bodyPr/>
                    <a:lstStyle/>
                    <a:p>
                      <a:pPr algn="ctr"/>
                      <a:endParaRPr lang="en-GB" sz="1600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Tree 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Tree 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Tree 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Tree 21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37409804"/>
                  </a:ext>
                </a:extLst>
              </a:tr>
              <a:tr h="32191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n==2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25.0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35.4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33.8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33.0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65871572"/>
                  </a:ext>
                </a:extLst>
              </a:tr>
              <a:tr h="32191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Log-log semi-major axis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22.2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31.2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27.5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26.0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2648998"/>
                  </a:ext>
                </a:extLst>
              </a:tr>
            </a:tbl>
          </a:graphicData>
        </a:graphic>
      </p:graphicFrame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B2EADFA-E181-4907-BB4B-F62B6AD6E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4419" y="2178146"/>
            <a:ext cx="3774560" cy="35528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b="1" dirty="0"/>
              <a:t>Conclusion: </a:t>
            </a:r>
          </a:p>
          <a:p>
            <a:pPr marL="0" indent="0">
              <a:buNone/>
            </a:pPr>
            <a:r>
              <a:rPr lang="en-GB" sz="2400" dirty="0"/>
              <a:t>Data processing choices affect CWS estimates, their relative importance is: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Extrapolation fit type 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Choice of resolution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Maximum selection method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Window length </a:t>
            </a:r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30627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FFF0336-1B34-46C3-B37C-538691B0B9B1}"/>
              </a:ext>
            </a:extLst>
          </p:cNvPr>
          <p:cNvGrpSpPr/>
          <p:nvPr/>
        </p:nvGrpSpPr>
        <p:grpSpPr>
          <a:xfrm>
            <a:off x="1987301" y="619766"/>
            <a:ext cx="8608894" cy="6238234"/>
            <a:chOff x="-545907" y="-3404294"/>
            <a:chExt cx="8608894" cy="623823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A7E0814-6F55-4F5D-A326-21B6E05B77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6398" t="7050" r="17202" b="57855"/>
            <a:stretch/>
          </p:blipFill>
          <p:spPr>
            <a:xfrm>
              <a:off x="5194575" y="-3404294"/>
              <a:ext cx="2868412" cy="240686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896F38F-918B-4A40-ACFE-911228C21E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738" t="6743" r="24974" b="57855"/>
            <a:stretch/>
          </p:blipFill>
          <p:spPr>
            <a:xfrm>
              <a:off x="3169971" y="-2131008"/>
              <a:ext cx="2366933" cy="242789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493F942-A057-45E0-819D-707A164838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7263" t="6590" r="27446" b="55249"/>
            <a:stretch/>
          </p:blipFill>
          <p:spPr>
            <a:xfrm>
              <a:off x="1339125" y="-761284"/>
              <a:ext cx="2181678" cy="2617077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8C23F9F-E866-4BA2-A73A-63FB6C8E1D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568" t="7356" r="35724" b="55709"/>
            <a:stretch/>
          </p:blipFill>
          <p:spPr>
            <a:xfrm>
              <a:off x="-545907" y="300947"/>
              <a:ext cx="1712830" cy="2532993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2AB2E2B-0815-488B-966F-E5A160A8922B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44" r="5747"/>
          <a:stretch/>
        </p:blipFill>
        <p:spPr>
          <a:xfrm>
            <a:off x="26826" y="104613"/>
            <a:ext cx="3446161" cy="342368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6B181E7-ECFA-4E59-9A8D-8C9958EEE238}"/>
              </a:ext>
            </a:extLst>
          </p:cNvPr>
          <p:cNvSpPr txBox="1">
            <a:spLocks/>
          </p:cNvSpPr>
          <p:nvPr/>
        </p:nvSpPr>
        <p:spPr>
          <a:xfrm>
            <a:off x="4077427" y="-26430"/>
            <a:ext cx="42491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300" b="1" dirty="0"/>
              <a:t>Model CWS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12A6C8-9A4D-42E8-89D8-1284F443DFD1}"/>
              </a:ext>
            </a:extLst>
          </p:cNvPr>
          <p:cNvSpPr txBox="1"/>
          <p:nvPr/>
        </p:nvSpPr>
        <p:spPr>
          <a:xfrm>
            <a:off x="4077427" y="929801"/>
            <a:ext cx="34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Each tree is modelled individually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035291-7B39-424A-AA7E-DF4909E2DB4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1" r="17041" b="8002"/>
          <a:stretch/>
        </p:blipFill>
        <p:spPr>
          <a:xfrm>
            <a:off x="5809093" y="2926843"/>
            <a:ext cx="6403761" cy="388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939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7F8C7-C7B5-4A66-924E-CF6D8C54C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871" y="397022"/>
            <a:ext cx="7986822" cy="1325563"/>
          </a:xfrm>
        </p:spPr>
        <p:txBody>
          <a:bodyPr/>
          <a:lstStyle/>
          <a:p>
            <a:r>
              <a:rPr lang="en-GB" b="1" dirty="0"/>
              <a:t>Dynamical Amplification Factor?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C94228-DD31-4215-B8F0-B9BF64C934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03313"/>
            <a:ext cx="5333333" cy="4000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936F14-450D-4237-99DC-CDA5F7917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49" y="2075722"/>
            <a:ext cx="53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53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0EF9B-B70A-46FB-A225-B3898CA88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931" y="310324"/>
            <a:ext cx="10515600" cy="1325563"/>
          </a:xfrm>
        </p:spPr>
        <p:txBody>
          <a:bodyPr/>
          <a:lstStyle/>
          <a:p>
            <a:r>
              <a:rPr lang="en-GB" b="1" dirty="0"/>
              <a:t>Sensitivity Analysis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8523C43-2CC0-44D8-A5FE-2B111A739C1E}"/>
              </a:ext>
            </a:extLst>
          </p:cNvPr>
          <p:cNvGraphicFramePr>
            <a:graphicFrameLocks noGrp="1"/>
          </p:cNvGraphicFramePr>
          <p:nvPr/>
        </p:nvGraphicFramePr>
        <p:xfrm>
          <a:off x="816935" y="2008027"/>
          <a:ext cx="6647124" cy="20869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7854">
                  <a:extLst>
                    <a:ext uri="{9D8B030D-6E8A-4147-A177-3AD203B41FA5}">
                      <a16:colId xmlns:a16="http://schemas.microsoft.com/office/drawing/2014/main" val="2116070722"/>
                    </a:ext>
                  </a:extLst>
                </a:gridCol>
                <a:gridCol w="1107854">
                  <a:extLst>
                    <a:ext uri="{9D8B030D-6E8A-4147-A177-3AD203B41FA5}">
                      <a16:colId xmlns:a16="http://schemas.microsoft.com/office/drawing/2014/main" val="3281573933"/>
                    </a:ext>
                  </a:extLst>
                </a:gridCol>
                <a:gridCol w="1107854">
                  <a:extLst>
                    <a:ext uri="{9D8B030D-6E8A-4147-A177-3AD203B41FA5}">
                      <a16:colId xmlns:a16="http://schemas.microsoft.com/office/drawing/2014/main" val="1791934256"/>
                    </a:ext>
                  </a:extLst>
                </a:gridCol>
                <a:gridCol w="1107854">
                  <a:extLst>
                    <a:ext uri="{9D8B030D-6E8A-4147-A177-3AD203B41FA5}">
                      <a16:colId xmlns:a16="http://schemas.microsoft.com/office/drawing/2014/main" val="2125995824"/>
                    </a:ext>
                  </a:extLst>
                </a:gridCol>
                <a:gridCol w="1107854">
                  <a:extLst>
                    <a:ext uri="{9D8B030D-6E8A-4147-A177-3AD203B41FA5}">
                      <a16:colId xmlns:a16="http://schemas.microsoft.com/office/drawing/2014/main" val="3529217420"/>
                    </a:ext>
                  </a:extLst>
                </a:gridCol>
                <a:gridCol w="1107854">
                  <a:extLst>
                    <a:ext uri="{9D8B030D-6E8A-4147-A177-3AD203B41FA5}">
                      <a16:colId xmlns:a16="http://schemas.microsoft.com/office/drawing/2014/main" val="1984638203"/>
                    </a:ext>
                  </a:extLst>
                </a:gridCol>
              </a:tblGrid>
              <a:tr h="410507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Window length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CWS estimates (quadratic, m/s)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091563"/>
                  </a:ext>
                </a:extLst>
              </a:tr>
              <a:tr h="318958">
                <a:tc gridSpan="2" vMerge="1">
                  <a:txBody>
                    <a:bodyPr/>
                    <a:lstStyle/>
                    <a:p>
                      <a:pPr algn="ctr"/>
                      <a:endParaRPr lang="en-GB" sz="1600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 vMerge="1">
                  <a:txBody>
                    <a:bodyPr/>
                    <a:lstStyle/>
                    <a:p>
                      <a:pPr algn="ctr"/>
                      <a:endParaRPr lang="en-GB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Tree 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Tree 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Tree 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Tree 21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37409804"/>
                  </a:ext>
                </a:extLst>
              </a:tr>
              <a:tr h="318958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1000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4.16 mins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25.0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35.4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33.8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33.0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65871572"/>
                  </a:ext>
                </a:extLst>
              </a:tr>
              <a:tr h="318958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5000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20.8 mins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25.3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38.6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34.2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33.0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02648998"/>
                  </a:ext>
                </a:extLst>
              </a:tr>
              <a:tr h="318958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15,000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1.02 hours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25.5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38.7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33.3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32.5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52689804"/>
                  </a:ext>
                </a:extLst>
              </a:tr>
              <a:tr h="318958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45,000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3.08 hours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24.4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37.6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33.2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32.1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858233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19F3FA0-2272-42B4-8475-3050FE49A92E}"/>
              </a:ext>
            </a:extLst>
          </p:cNvPr>
          <p:cNvGraphicFramePr>
            <a:graphicFrameLocks noGrp="1"/>
          </p:cNvGraphicFramePr>
          <p:nvPr/>
        </p:nvGraphicFramePr>
        <p:xfrm>
          <a:off x="816931" y="4465841"/>
          <a:ext cx="6647128" cy="1341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2821">
                  <a:extLst>
                    <a:ext uri="{9D8B030D-6E8A-4147-A177-3AD203B41FA5}">
                      <a16:colId xmlns:a16="http://schemas.microsoft.com/office/drawing/2014/main" val="2116070722"/>
                    </a:ext>
                  </a:extLst>
                </a:gridCol>
                <a:gridCol w="1111411">
                  <a:extLst>
                    <a:ext uri="{9D8B030D-6E8A-4147-A177-3AD203B41FA5}">
                      <a16:colId xmlns:a16="http://schemas.microsoft.com/office/drawing/2014/main" val="1791934256"/>
                    </a:ext>
                  </a:extLst>
                </a:gridCol>
                <a:gridCol w="1111411">
                  <a:extLst>
                    <a:ext uri="{9D8B030D-6E8A-4147-A177-3AD203B41FA5}">
                      <a16:colId xmlns:a16="http://schemas.microsoft.com/office/drawing/2014/main" val="2125995824"/>
                    </a:ext>
                  </a:extLst>
                </a:gridCol>
                <a:gridCol w="1111411">
                  <a:extLst>
                    <a:ext uri="{9D8B030D-6E8A-4147-A177-3AD203B41FA5}">
                      <a16:colId xmlns:a16="http://schemas.microsoft.com/office/drawing/2014/main" val="3529217420"/>
                    </a:ext>
                  </a:extLst>
                </a:gridCol>
                <a:gridCol w="1090074">
                  <a:extLst>
                    <a:ext uri="{9D8B030D-6E8A-4147-A177-3AD203B41FA5}">
                      <a16:colId xmlns:a16="http://schemas.microsoft.com/office/drawing/2014/main" val="1984638203"/>
                    </a:ext>
                  </a:extLst>
                </a:gridCol>
              </a:tblGrid>
              <a:tr h="321912">
                <a:tc rowSpan="2"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Fitting type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CWS estimates (1000 point window, m/s)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091563"/>
                  </a:ext>
                </a:extLst>
              </a:tr>
              <a:tr h="321912">
                <a:tc vMerge="1">
                  <a:txBody>
                    <a:bodyPr/>
                    <a:lstStyle/>
                    <a:p>
                      <a:pPr algn="ctr"/>
                      <a:endParaRPr lang="en-GB" sz="1600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Tree 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Tree 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Tree 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Tree 21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37409804"/>
                  </a:ext>
                </a:extLst>
              </a:tr>
              <a:tr h="32191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n==2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25.0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35.4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33.8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33.0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65871572"/>
                  </a:ext>
                </a:extLst>
              </a:tr>
              <a:tr h="32191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Log-log semi-major axis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22.2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31.2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27.5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26.0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2648998"/>
                  </a:ext>
                </a:extLst>
              </a:tr>
            </a:tbl>
          </a:graphicData>
        </a:graphic>
      </p:graphicFrame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B2EADFA-E181-4907-BB4B-F62B6AD6E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4419" y="2178146"/>
            <a:ext cx="3774560" cy="35528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b="1" dirty="0"/>
              <a:t>Conclusion: </a:t>
            </a:r>
          </a:p>
          <a:p>
            <a:pPr marL="0" indent="0">
              <a:buNone/>
            </a:pPr>
            <a:r>
              <a:rPr lang="en-GB" sz="2400" dirty="0"/>
              <a:t>Data processing choices affect CWS estimates, their relative importance is: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Extrapolation fit type 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Choice of resolution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Maximum selection method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Window length </a:t>
            </a:r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280785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EFFF3-9978-4F5F-BD79-B6C5974EA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1. Collect data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4E5B1FF-33A6-4BB9-A150-473CF5DB3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88566"/>
            <a:ext cx="5153025" cy="4191000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A75240-4490-4644-8849-4035736F91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410" y="2288566"/>
            <a:ext cx="314325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76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6CEA05-3103-4430-B8DD-9EB355D32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397734"/>
            <a:ext cx="5020340" cy="395564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67CD2B-09FE-4B6A-BB33-E81B889A4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874" y="2403979"/>
            <a:ext cx="5007926" cy="39493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D710D17-D3DD-4592-AA76-A884477A0DA5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/>
              <a:t>1. Collect data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55243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5ECCB0-EEE3-4204-9ECD-56945AA1E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16" y="1985114"/>
            <a:ext cx="5804684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BA99A0-1D35-430B-92C8-BB186D76BE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04" y="2818958"/>
            <a:ext cx="4682971" cy="351749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158E26F-3C11-4620-87A6-2DAD74B17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758"/>
            <a:ext cx="10515600" cy="1325563"/>
          </a:xfrm>
        </p:spPr>
        <p:txBody>
          <a:bodyPr/>
          <a:lstStyle/>
          <a:p>
            <a:r>
              <a:rPr lang="en-GB" b="1" dirty="0"/>
              <a:t>1. Collect data</a:t>
            </a:r>
          </a:p>
        </p:txBody>
      </p:sp>
    </p:spTree>
    <p:extLst>
      <p:ext uri="{BB962C8B-B14F-4D97-AF65-F5344CB8AC3E}">
        <p14:creationId xmlns:p14="http://schemas.microsoft.com/office/powerpoint/2010/main" val="2685978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4069BA-FF44-401D-B77F-BB389C5AC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81" y="1361693"/>
            <a:ext cx="11515061" cy="5424673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F5ED31D-80A8-4159-9AB3-EFF181DE9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1. Collect data</a:t>
            </a:r>
          </a:p>
        </p:txBody>
      </p:sp>
    </p:spTree>
    <p:extLst>
      <p:ext uri="{BB962C8B-B14F-4D97-AF65-F5344CB8AC3E}">
        <p14:creationId xmlns:p14="http://schemas.microsoft.com/office/powerpoint/2010/main" val="3555080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81FBD87-8430-4CC6-9327-1A8F67FE4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2. Calibrate data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A08BB9C4-2A17-4B9F-951B-797AB1188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028" y="1541720"/>
            <a:ext cx="8857191" cy="492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306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0A53D-D168-4AD3-B4F5-E607A8A25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3. Remove offsets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D43878-C769-4FDE-9D4B-427A6ECEB5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29" y="1310715"/>
            <a:ext cx="10113942" cy="5547285"/>
          </a:xfrm>
        </p:spPr>
      </p:pic>
    </p:spTree>
    <p:extLst>
      <p:ext uri="{BB962C8B-B14F-4D97-AF65-F5344CB8AC3E}">
        <p14:creationId xmlns:p14="http://schemas.microsoft.com/office/powerpoint/2010/main" val="3915042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1561</TotalTime>
  <Words>502</Words>
  <Application>Microsoft Office PowerPoint</Application>
  <PresentationFormat>Widescreen</PresentationFormat>
  <Paragraphs>166</Paragraphs>
  <Slides>23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Office Theme</vt:lpstr>
      <vt:lpstr>Strain gauge data</vt:lpstr>
      <vt:lpstr>Overview</vt:lpstr>
      <vt:lpstr>Sensitivity Analysis</vt:lpstr>
      <vt:lpstr>1. Collect data</vt:lpstr>
      <vt:lpstr>PowerPoint Presentation</vt:lpstr>
      <vt:lpstr>1. Collect data</vt:lpstr>
      <vt:lpstr>1. Collect data</vt:lpstr>
      <vt:lpstr>2. Calibrate data</vt:lpstr>
      <vt:lpstr>3. Remove offsets</vt:lpstr>
      <vt:lpstr>3. Remove offsets</vt:lpstr>
      <vt:lpstr>3. Remove offsets</vt:lpstr>
      <vt:lpstr>4. Max strain (4Hz)</vt:lpstr>
      <vt:lpstr>5. Max hourly / minute</vt:lpstr>
      <vt:lpstr>5. Max hourly / minute</vt:lpstr>
      <vt:lpstr>PowerPoint Presentation</vt:lpstr>
      <vt:lpstr>5. Max hourly / minute</vt:lpstr>
      <vt:lpstr>6. Extrapolating up to breaking strain</vt:lpstr>
      <vt:lpstr>6. Extrapolating up to breaking strain</vt:lpstr>
      <vt:lpstr>6. Extrapolating up to breaking strain</vt:lpstr>
      <vt:lpstr>6. Extrapolating up to breaking strain</vt:lpstr>
      <vt:lpstr>Sensitivity Analysis</vt:lpstr>
      <vt:lpstr>PowerPoint Presentation</vt:lpstr>
      <vt:lpstr>Dynamical Amplification Factor?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toby jackson</dc:creator>
  <cp:lastModifiedBy>toby jackson</cp:lastModifiedBy>
  <cp:revision>34</cp:revision>
  <dcterms:created xsi:type="dcterms:W3CDTF">2018-02-05T17:11:50Z</dcterms:created>
  <dcterms:modified xsi:type="dcterms:W3CDTF">2018-02-11T14:49:45Z</dcterms:modified>
</cp:coreProperties>
</file>